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7" d="100"/>
          <a:sy n="57" d="100"/>
        </p:scale>
        <p:origin x="-1075" y="19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845156-562B-4761-9CC5-A65783C81E77}" type="datetimeFigureOut">
              <a:rPr lang="en-US" smtClean="0"/>
              <a:t>2/21/2014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112F21-8AC8-49CC-8066-1C4F2AF617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1760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112F21-8AC8-49CC-8066-1C4F2AF6179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7759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0C0D5-FC01-4B4B-B144-319DE7CF6C4F}" type="datetimeFigureOut">
              <a:rPr lang="en-US" smtClean="0"/>
              <a:pPr/>
              <a:t>2/21/2014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163DE-EEA7-4270-B042-5DF35C2F44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0C0D5-FC01-4B4B-B144-319DE7CF6C4F}" type="datetimeFigureOut">
              <a:rPr lang="en-US" smtClean="0"/>
              <a:pPr/>
              <a:t>2/21/2014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163DE-EEA7-4270-B042-5DF35C2F44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0C0D5-FC01-4B4B-B144-319DE7CF6C4F}" type="datetimeFigureOut">
              <a:rPr lang="en-US" smtClean="0"/>
              <a:pPr/>
              <a:t>2/21/2014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163DE-EEA7-4270-B042-5DF35C2F440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0C0D5-FC01-4B4B-B144-319DE7CF6C4F}" type="datetimeFigureOut">
              <a:rPr lang="en-US" smtClean="0"/>
              <a:pPr/>
              <a:t>2/21/2014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163DE-EEA7-4270-B042-5DF35C2F440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0C0D5-FC01-4B4B-B144-319DE7CF6C4F}" type="datetimeFigureOut">
              <a:rPr lang="en-US" smtClean="0"/>
              <a:pPr/>
              <a:t>2/21/2014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163DE-EEA7-4270-B042-5DF35C2F44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0C0D5-FC01-4B4B-B144-319DE7CF6C4F}" type="datetimeFigureOut">
              <a:rPr lang="en-US" smtClean="0"/>
              <a:pPr/>
              <a:t>2/21/2014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163DE-EEA7-4270-B042-5DF35C2F440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0C0D5-FC01-4B4B-B144-319DE7CF6C4F}" type="datetimeFigureOut">
              <a:rPr lang="en-US" smtClean="0"/>
              <a:pPr/>
              <a:t>2/21/2014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163DE-EEA7-4270-B042-5DF35C2F44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0C0D5-FC01-4B4B-B144-319DE7CF6C4F}" type="datetimeFigureOut">
              <a:rPr lang="en-US" smtClean="0"/>
              <a:pPr/>
              <a:t>2/21/2014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163DE-EEA7-4270-B042-5DF35C2F44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0C0D5-FC01-4B4B-B144-319DE7CF6C4F}" type="datetimeFigureOut">
              <a:rPr lang="en-US" smtClean="0"/>
              <a:pPr/>
              <a:t>2/21/2014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163DE-EEA7-4270-B042-5DF35C2F44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0C0D5-FC01-4B4B-B144-319DE7CF6C4F}" type="datetimeFigureOut">
              <a:rPr lang="en-US" smtClean="0"/>
              <a:pPr/>
              <a:t>2/21/2014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163DE-EEA7-4270-B042-5DF35C2F440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0C0D5-FC01-4B4B-B144-319DE7CF6C4F}" type="datetimeFigureOut">
              <a:rPr lang="en-US" smtClean="0"/>
              <a:pPr/>
              <a:t>2/21/2014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163DE-EEA7-4270-B042-5DF35C2F440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5390C0D5-FC01-4B4B-B144-319DE7CF6C4F}" type="datetimeFigureOut">
              <a:rPr lang="en-US" smtClean="0"/>
              <a:pPr/>
              <a:t>2/21/2014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A9A163DE-EEA7-4270-B042-5DF35C2F440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Nose Knows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Faith Jessup </a:t>
            </a:r>
          </a:p>
          <a:p>
            <a:r>
              <a:rPr lang="en-US" dirty="0" smtClean="0"/>
              <a:t>University of Northern Colorado</a:t>
            </a:r>
          </a:p>
          <a:p>
            <a:r>
              <a:rPr lang="en-US" dirty="0" smtClean="0"/>
              <a:t>CCFLT -  February 22,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640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images.parentingpatch.com/wp-content/uploads/2013/03/2013-03-26-Sense-of-Smell-Toddler-Activities-Scent-Cups-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77869">
            <a:off x="6564140" y="4692210"/>
            <a:ext cx="2285999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Activity </a:t>
            </a:r>
            <a:endParaRPr lang="en-US" dirty="0"/>
          </a:p>
        </p:txBody>
      </p:sp>
      <p:pic>
        <p:nvPicPr>
          <p:cNvPr id="1036" name="Picture 12" descr="https://encrypted-tbn3.gstatic.com/images?q=tbn:ANd9GcSv1Nlv4y9x54S6EgtMRH_ntOjJ-Ob_h1zCXz20KUTs_Wa92GCxbk-4ZQIv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6005">
            <a:off x="5144974" y="1368222"/>
            <a:ext cx="2361417" cy="1334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AutoShape 14" descr="https://www.stsebastianhw.com/wp-content/uploads/2014/02/smells-good1-356x50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6" name="Picture 2" descr="http://www.myeasonline.com/multiplasticcup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70833">
            <a:off x="6805165" y="2756078"/>
            <a:ext cx="1868757" cy="1868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s://encrypted-tbn2.gstatic.com/images?q=tbn:ANd9GcQDuU3TNlZsHoi3CRkFP93JkUVtjL7fROWFfjlyEvC66prgj2J49vGreKSN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338620">
            <a:off x="7406234" y="976778"/>
            <a:ext cx="1363193" cy="1918569"/>
          </a:xfrm>
          <a:prstGeom prst="rect">
            <a:avLst/>
          </a:prstGeom>
          <a:noFill/>
        </p:spPr>
      </p:pic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60375" y="2234624"/>
            <a:ext cx="6092825" cy="4089975"/>
          </a:xfrm>
        </p:spPr>
        <p:txBody>
          <a:bodyPr>
            <a:normAutofit fontScale="92500"/>
          </a:bodyPr>
          <a:lstStyle/>
          <a:p>
            <a:r>
              <a:rPr lang="en-US" u="sng" dirty="0" smtClean="0"/>
              <a:t>Objectives</a:t>
            </a:r>
          </a:p>
          <a:p>
            <a:pPr lvl="1"/>
            <a:r>
              <a:rPr lang="en-US" dirty="0" smtClean="0"/>
              <a:t>Practice describing scents and food</a:t>
            </a:r>
          </a:p>
          <a:p>
            <a:pPr lvl="1"/>
            <a:r>
              <a:rPr lang="en-US" dirty="0" smtClean="0"/>
              <a:t>Learn about the types of food and scents from the target culture</a:t>
            </a:r>
          </a:p>
          <a:p>
            <a:r>
              <a:rPr lang="en-US" u="sng" dirty="0" smtClean="0"/>
              <a:t>Standards </a:t>
            </a:r>
          </a:p>
          <a:p>
            <a:pPr lvl="1"/>
            <a:r>
              <a:rPr lang="en-US" dirty="0" smtClean="0"/>
              <a:t>World Language (Novice Low) </a:t>
            </a:r>
          </a:p>
          <a:p>
            <a:pPr lvl="2"/>
            <a:r>
              <a:rPr lang="en-US" dirty="0" smtClean="0"/>
              <a:t>1.1-3 Communication in Languages Other Than English</a:t>
            </a:r>
          </a:p>
          <a:p>
            <a:pPr lvl="2"/>
            <a:r>
              <a:rPr lang="en-US" dirty="0" smtClean="0"/>
              <a:t>4.1 Similarities and comparisons of basic language features and vocabulary through target language</a:t>
            </a:r>
          </a:p>
          <a:p>
            <a:pPr lvl="1"/>
            <a:r>
              <a:rPr lang="en-US" dirty="0" smtClean="0"/>
              <a:t>Math- 3.1 (convert data into visual display)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553200" y="2234625"/>
            <a:ext cx="1066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-OR-</a:t>
            </a:r>
            <a:endParaRPr lang="en-US" sz="3200" b="1" dirty="0">
              <a:solidFill>
                <a:schemeClr val="accent6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92989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819400"/>
            <a:ext cx="7848600" cy="3429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Discuss relevancy of food to all cultures</a:t>
            </a:r>
          </a:p>
          <a:p>
            <a:r>
              <a:rPr lang="en-US" dirty="0" smtClean="0"/>
              <a:t>Place cups of different foods or liquids around the room</a:t>
            </a:r>
          </a:p>
          <a:p>
            <a:r>
              <a:rPr lang="en-US" dirty="0" smtClean="0"/>
              <a:t>Provide the students with a graphic organizer </a:t>
            </a:r>
          </a:p>
          <a:p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/>
          </a:p>
          <a:p>
            <a:r>
              <a:rPr lang="en-US" dirty="0" smtClean="0"/>
              <a:t>Students walk around to smell and describe samples</a:t>
            </a:r>
          </a:p>
          <a:p>
            <a:r>
              <a:rPr lang="en-US" dirty="0" smtClean="0"/>
              <a:t>Lots of extensions for different language levels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Description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2913557"/>
              </p:ext>
            </p:extLst>
          </p:nvPr>
        </p:nvGraphicFramePr>
        <p:xfrm>
          <a:off x="685800" y="4221480"/>
          <a:ext cx="7619998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7799"/>
                <a:gridCol w="1371600"/>
                <a:gridCol w="3200400"/>
                <a:gridCol w="1600199"/>
              </a:tblGrid>
              <a:tr h="289560">
                <a:tc>
                  <a:txBody>
                    <a:bodyPr/>
                    <a:lstStyle/>
                    <a:p>
                      <a:r>
                        <a:rPr lang="en-US" dirty="0" smtClean="0"/>
                        <a:t>Number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Item</a:t>
                      </a:r>
                      <a:r>
                        <a:rPr lang="en-US" baseline="0" dirty="0" smtClean="0"/>
                        <a:t> name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Scent (bitter, sweet,</a:t>
                      </a:r>
                      <a:r>
                        <a:rPr lang="en-US" baseline="0" dirty="0" smtClean="0"/>
                        <a:t> sour, </a:t>
                      </a:r>
                      <a:r>
                        <a:rPr lang="en-US" baseline="0" dirty="0" err="1" smtClean="0"/>
                        <a:t>ect</a:t>
                      </a:r>
                      <a:r>
                        <a:rPr lang="en-US" baseline="0" dirty="0" smtClean="0"/>
                        <a:t>.)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Like or dislike</a:t>
                      </a:r>
                      <a:endParaRPr lang="en-US" dirty="0"/>
                    </a:p>
                  </a:txBody>
                  <a:tcPr/>
                </a:tc>
              </a:tr>
              <a:tr h="28956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5" name="Picture 1" descr="C:\Users\Lawrenson.Desk\AppData\Local\Microsoft\Windows\Temporary Internet Files\Content.IE5\UDT2UD2W\MC900434387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1800" y="838200"/>
            <a:ext cx="1524000" cy="1455683"/>
          </a:xfrm>
          <a:prstGeom prst="rect">
            <a:avLst/>
          </a:prstGeom>
          <a:noFill/>
        </p:spPr>
      </p:pic>
      <p:pic>
        <p:nvPicPr>
          <p:cNvPr id="1028" name="Picture 4" descr="C:\Users\Lawrenson.Desk\AppData\Local\Microsoft\Windows\Temporary Internet Files\Content.IE5\3N1OK6LX\MC900140627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762000" y="685800"/>
            <a:ext cx="1865289" cy="169346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5602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157"/>
          <a:stretch/>
        </p:blipFill>
        <p:spPr bwMode="auto">
          <a:xfrm>
            <a:off x="6844721" y="4445663"/>
            <a:ext cx="2299279" cy="2336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2484437"/>
            <a:ext cx="7366000" cy="3992563"/>
          </a:xfrm>
        </p:spPr>
        <p:txBody>
          <a:bodyPr/>
          <a:lstStyle/>
          <a:p>
            <a:r>
              <a:rPr lang="en-US" dirty="0" smtClean="0"/>
              <a:t>Make a graph with the students likes and dislikes </a:t>
            </a:r>
          </a:p>
          <a:p>
            <a:r>
              <a:rPr lang="en-US" dirty="0" smtClean="0"/>
              <a:t>Evaluation of student learning: </a:t>
            </a:r>
          </a:p>
          <a:p>
            <a:pPr lvl="1"/>
            <a:r>
              <a:rPr lang="en-US" dirty="0" smtClean="0"/>
              <a:t>Informal evaluation through conversation using the words for “I like ___”,“I don’t like ____”</a:t>
            </a:r>
          </a:p>
          <a:p>
            <a:pPr lvl="1"/>
            <a:r>
              <a:rPr lang="en-US" dirty="0" smtClean="0"/>
              <a:t>Extend with comparisons between items </a:t>
            </a:r>
            <a:r>
              <a:rPr lang="en-US" dirty="0"/>
              <a:t> </a:t>
            </a:r>
            <a:r>
              <a:rPr lang="en-US" dirty="0" smtClean="0"/>
              <a:t>                        ex: “This is more ___ than ___” or “I like this more than this because….”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Evaluation</a:t>
            </a:r>
            <a:endParaRPr lang="en-US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46807">
            <a:off x="767307" y="465618"/>
            <a:ext cx="1739222" cy="1732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608"/>
          <a:stretch/>
        </p:blipFill>
        <p:spPr bwMode="auto">
          <a:xfrm rot="17123691">
            <a:off x="6756713" y="569507"/>
            <a:ext cx="1519213" cy="18957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0472701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854</TotalTime>
  <Words>184</Words>
  <Application>Microsoft Office PowerPoint</Application>
  <PresentationFormat>On-screen Show (4:3)</PresentationFormat>
  <Paragraphs>33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Waveform</vt:lpstr>
      <vt:lpstr>The Nose Knows</vt:lpstr>
      <vt:lpstr>Activity </vt:lpstr>
      <vt:lpstr>Description</vt:lpstr>
      <vt:lpstr>Evaluation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FaithE</dc:creator>
  <cp:lastModifiedBy>melitta.wagner-heaston</cp:lastModifiedBy>
  <cp:revision>16</cp:revision>
  <dcterms:created xsi:type="dcterms:W3CDTF">2014-02-18T05:08:08Z</dcterms:created>
  <dcterms:modified xsi:type="dcterms:W3CDTF">2014-02-22T01:49:30Z</dcterms:modified>
</cp:coreProperties>
</file>